
<file path=[Content_Types].xml><?xml version="1.0" encoding="utf-8"?>
<Types xmlns="http://schemas.openxmlformats.org/package/2006/content-types">
  <Default Extension="avif" ContentType="image/avi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263" r:id="rId2"/>
    <p:sldId id="257" r:id="rId3"/>
    <p:sldId id="265" r:id="rId4"/>
    <p:sldId id="270" r:id="rId5"/>
    <p:sldId id="269" r:id="rId6"/>
    <p:sldId id="259" r:id="rId7"/>
    <p:sldId id="266" r:id="rId8"/>
    <p:sldId id="282" r:id="rId9"/>
    <p:sldId id="302" r:id="rId10"/>
    <p:sldId id="303" r:id="rId11"/>
    <p:sldId id="283" r:id="rId12"/>
    <p:sldId id="260" r:id="rId13"/>
    <p:sldId id="267" r:id="rId14"/>
    <p:sldId id="284" r:id="rId15"/>
    <p:sldId id="261" r:id="rId16"/>
    <p:sldId id="268" r:id="rId17"/>
    <p:sldId id="285" r:id="rId18"/>
    <p:sldId id="262" r:id="rId19"/>
    <p:sldId id="258" r:id="rId20"/>
    <p:sldId id="304" r:id="rId21"/>
    <p:sldId id="287" r:id="rId22"/>
    <p:sldId id="288" r:id="rId23"/>
    <p:sldId id="289" r:id="rId24"/>
    <p:sldId id="281" r:id="rId25"/>
    <p:sldId id="290" r:id="rId26"/>
    <p:sldId id="291" r:id="rId27"/>
    <p:sldId id="292" r:id="rId28"/>
    <p:sldId id="293" r:id="rId29"/>
    <p:sldId id="279" r:id="rId30"/>
    <p:sldId id="295" r:id="rId31"/>
    <p:sldId id="294" r:id="rId32"/>
    <p:sldId id="296" r:id="rId33"/>
    <p:sldId id="297" r:id="rId34"/>
    <p:sldId id="280" r:id="rId35"/>
    <p:sldId id="298" r:id="rId36"/>
    <p:sldId id="299" r:id="rId37"/>
    <p:sldId id="300" r:id="rId38"/>
    <p:sldId id="301" r:id="rId39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9" autoAdjust="0"/>
    <p:restoredTop sz="94660"/>
  </p:normalViewPr>
  <p:slideViewPr>
    <p:cSldViewPr snapToGrid="0">
      <p:cViewPr varScale="1">
        <p:scale>
          <a:sx n="43" d="100"/>
          <a:sy n="43" d="100"/>
        </p:scale>
        <p:origin x="2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image1.jpg>
</file>

<file path=ppt/media/image10.png>
</file>

<file path=ppt/media/image11.gif>
</file>

<file path=ppt/media/image12.jpg>
</file>

<file path=ppt/media/image13.jpg>
</file>

<file path=ppt/media/image14.webp>
</file>

<file path=ppt/media/image15.jpg>
</file>

<file path=ppt/media/image16.jpg>
</file>

<file path=ppt/media/image17.jpg>
</file>

<file path=ppt/media/image18.jpg>
</file>

<file path=ppt/media/image19.webp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webp>
</file>

<file path=ppt/media/image26.webp>
</file>

<file path=ppt/media/image27.webp>
</file>

<file path=ppt/media/image28.jpg>
</file>

<file path=ppt/media/image29.webp>
</file>

<file path=ppt/media/image3.png>
</file>

<file path=ppt/media/image30.jpeg>
</file>

<file path=ppt/media/image4.avif>
</file>

<file path=ppt/media/image5.webp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140EE-120E-4AB5-962C-0E4FAA6B9EB5}" type="datetimeFigureOut">
              <a:rPr lang="pt-BR" smtClean="0"/>
              <a:t>10/01/2025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F0F2EA-F934-48D4-9AE2-D4D87A5699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1280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E4CC-B4D6-4D9E-9DFE-DF17C88493D1}" type="datetime1">
              <a:rPr lang="pt-BR" smtClean="0"/>
              <a:t>10/01/2025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8667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0E01-4587-48DA-8F42-7961D30203AB}" type="datetime1">
              <a:rPr lang="pt-BR" smtClean="0"/>
              <a:t>10/01/2025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4452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4233-E615-43DE-9368-110F36194E3E}" type="datetime1">
              <a:rPr lang="pt-BR" smtClean="0"/>
              <a:t>10/01/2025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836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8727E-FC25-4906-A353-451717083B22}" type="datetime1">
              <a:rPr lang="pt-BR" smtClean="0"/>
              <a:t>10/01/2025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8112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AB2D6-A767-4592-8ED6-F8ADA16CCF8A}" type="datetime1">
              <a:rPr lang="pt-BR" smtClean="0"/>
              <a:t>10/01/2025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628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B97D-7949-4E4F-92CA-266ABCF98953}" type="datetime1">
              <a:rPr lang="pt-BR" smtClean="0"/>
              <a:t>10/01/2025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9221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B10E2-6963-4782-9349-0C71585D934D}" type="datetime1">
              <a:rPr lang="pt-BR" smtClean="0"/>
              <a:t>10/01/2025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773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FAB0-6C90-4170-AADD-B402DEEAC79A}" type="datetime1">
              <a:rPr lang="pt-BR" smtClean="0"/>
              <a:t>10/01/2025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5689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35C42-D609-4184-B774-311D6334B87D}" type="datetime1">
              <a:rPr lang="pt-BR" smtClean="0"/>
              <a:t>10/01/2025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7010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893A4-8D68-44F1-90D4-E16C5CC5AAA2}" type="datetime1">
              <a:rPr lang="pt-BR" smtClean="0"/>
              <a:t>10/01/2025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2241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240A2-AECA-4375-B1F6-88BEC74F2207}" type="datetime1">
              <a:rPr lang="pt-BR" smtClean="0"/>
              <a:t>10/01/2025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4633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3F5C2-2B47-4B22-9BB2-DA9C8D343B49}" type="datetime1">
              <a:rPr lang="pt-BR" smtClean="0"/>
              <a:t>10/01/2025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DESIGN DE INTERIORES DESCOMPLICADO    ANA V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DE98E-6E99-48B0-8F7E-34A36C58A3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319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eb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eb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eb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web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eb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eb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av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eb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A83DF-F2AA-E874-8C4F-149809A6A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8F897F57-6D11-0CEE-4125-D6F217A6F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68" r="1"/>
          <a:stretch/>
        </p:blipFill>
        <p:spPr>
          <a:xfrm flipH="1">
            <a:off x="-341780" y="-91113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0A69DB0A-13FE-A486-E700-EAB9AAD23124}"/>
              </a:ext>
            </a:extLst>
          </p:cNvPr>
          <p:cNvSpPr/>
          <p:nvPr/>
        </p:nvSpPr>
        <p:spPr>
          <a:xfrm>
            <a:off x="6275294" y="0"/>
            <a:ext cx="3325906" cy="1283746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0DF5DCE-194F-70A5-F9CD-E634B413DF53}"/>
              </a:ext>
            </a:extLst>
          </p:cNvPr>
          <p:cNvSpPr/>
          <p:nvPr/>
        </p:nvSpPr>
        <p:spPr>
          <a:xfrm>
            <a:off x="1136277" y="496704"/>
            <a:ext cx="8480610" cy="1365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663044F-7653-9DB3-929E-BE2A9827E0AB}"/>
              </a:ext>
            </a:extLst>
          </p:cNvPr>
          <p:cNvSpPr/>
          <p:nvPr/>
        </p:nvSpPr>
        <p:spPr>
          <a:xfrm>
            <a:off x="1120589" y="2437669"/>
            <a:ext cx="8480611" cy="11864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56EEE2F-B664-2BAC-3B44-696C114E97D0}"/>
              </a:ext>
            </a:extLst>
          </p:cNvPr>
          <p:cNvSpPr txBox="1"/>
          <p:nvPr/>
        </p:nvSpPr>
        <p:spPr>
          <a:xfrm>
            <a:off x="1201270" y="538818"/>
            <a:ext cx="8122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000" b="1" dirty="0">
                <a:solidFill>
                  <a:schemeClr val="accent4">
                    <a:lumMod val="50000"/>
                  </a:schemeClr>
                </a:solidFill>
                <a:latin typeface="Candara Light" panose="020E0502030303020204" pitchFamily="34" charset="0"/>
              </a:rPr>
              <a:t>DESIGN DE INTERIORES DESCOMPLICADO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514773D-3154-E1A5-C575-AB43E119E9D2}"/>
              </a:ext>
            </a:extLst>
          </p:cNvPr>
          <p:cNvSpPr txBox="1"/>
          <p:nvPr/>
        </p:nvSpPr>
        <p:spPr>
          <a:xfrm>
            <a:off x="1577788" y="2546911"/>
            <a:ext cx="77455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TRANSFORME SUA CASA COM SIMPLICIDADE E ECONOMIA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62C7B8C-6308-ED97-8200-CFF0EF276B74}"/>
              </a:ext>
            </a:extLst>
          </p:cNvPr>
          <p:cNvSpPr/>
          <p:nvPr/>
        </p:nvSpPr>
        <p:spPr>
          <a:xfrm>
            <a:off x="1120589" y="11348382"/>
            <a:ext cx="8496296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9C3A44A-81C5-6A2A-795A-521A6ED28285}"/>
              </a:ext>
            </a:extLst>
          </p:cNvPr>
          <p:cNvSpPr txBox="1"/>
          <p:nvPr/>
        </p:nvSpPr>
        <p:spPr>
          <a:xfrm>
            <a:off x="560294" y="11348382"/>
            <a:ext cx="8762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ANA V SILVA – JAN/2025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D8AE3A78-0A30-7159-5BB2-872F6D23D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05362" y="1699358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287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B16C6-5822-8C19-B7DF-F3D8B1A7B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B606A97D-A2FA-317D-6D5D-93DA1600D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67BAE29-8516-E204-FA12-363CF0FA3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10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344C164-2114-9A17-F554-6A0F29B46D3C}"/>
              </a:ext>
            </a:extLst>
          </p:cNvPr>
          <p:cNvSpPr txBox="1"/>
          <p:nvPr/>
        </p:nvSpPr>
        <p:spPr>
          <a:xfrm>
            <a:off x="1308847" y="1044270"/>
            <a:ext cx="76805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1: CORES E SEUS EFEITOS NOS AMBIENTES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A624EF3-4D49-D50E-7BC4-E623C524DF02}"/>
              </a:ext>
            </a:extLst>
          </p:cNvPr>
          <p:cNvSpPr txBox="1"/>
          <p:nvPr/>
        </p:nvSpPr>
        <p:spPr>
          <a:xfrm>
            <a:off x="867338" y="2834016"/>
            <a:ext cx="812202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Efeito das cores nos ambientes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As cores podem causar diversos efeitos nos ambientes, dependendo da forma como são usados os contrastes entre cores claras e cores escuras, resultando em efeitos de aumento e redução de dimensões.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8FA26CB-D451-5B0B-878E-0630F72ED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BD746E2-24D1-6AC2-4F0D-792B5A0B1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607" y="5675628"/>
            <a:ext cx="4845986" cy="59975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32570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EE935-9D92-18D9-6B48-2893EDFBE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BF2FACD-B727-D161-1725-E024B3AB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02485F4-80AD-4093-BE47-D3DD75FC6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11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EDB4E19-F8C8-4CF1-A3BC-D07F6314DB48}"/>
              </a:ext>
            </a:extLst>
          </p:cNvPr>
          <p:cNvSpPr txBox="1"/>
          <p:nvPr/>
        </p:nvSpPr>
        <p:spPr>
          <a:xfrm>
            <a:off x="1308847" y="1044270"/>
            <a:ext cx="76805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1: CORES E SEUS EFEITOS NOS AMBIENTES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88CA339-BDE5-D9E7-5B73-DE98F4A65489}"/>
              </a:ext>
            </a:extLst>
          </p:cNvPr>
          <p:cNvSpPr txBox="1"/>
          <p:nvPr/>
        </p:nvSpPr>
        <p:spPr>
          <a:xfrm>
            <a:off x="867338" y="2834016"/>
            <a:ext cx="8122023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/>
            </a:pPr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Erros comuns ao escolher cores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Escolher cores baseando-se apenas em amostras pequenas. Sempre teste no ambiente antes de decidir.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Usar muitas cores vibrantes em um único espaço, causando confusão visual.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Esquecer o impacto da luz natural e artificial na percepção das cores.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B7534E6-034A-7238-82A4-10B9C5F0E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6194EAE-450A-0870-29FB-E7C018B58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78" y="10434917"/>
            <a:ext cx="3162469" cy="2366683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029B8B4-FA01-E0DD-653E-5CDF69AA1E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414" y="6904450"/>
            <a:ext cx="7311947" cy="36559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05084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F5410B-088C-7B5D-5B7C-749579070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C87615A-FEE9-FDC7-C627-3E0FEAEBC3D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 flipH="1">
            <a:off x="0" y="-17931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1F1F0E41-FC82-B1E6-D6DF-2E4D3C6A0AEB}"/>
              </a:ext>
            </a:extLst>
          </p:cNvPr>
          <p:cNvSpPr/>
          <p:nvPr/>
        </p:nvSpPr>
        <p:spPr>
          <a:xfrm>
            <a:off x="6633882" y="0"/>
            <a:ext cx="3074893" cy="12801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07107B3-92EE-D9BB-63FD-E6DF2FE82D09}"/>
              </a:ext>
            </a:extLst>
          </p:cNvPr>
          <p:cNvSpPr txBox="1"/>
          <p:nvPr/>
        </p:nvSpPr>
        <p:spPr>
          <a:xfrm>
            <a:off x="7028329" y="167824"/>
            <a:ext cx="21784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0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02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E1AD4CC-41AC-D00D-63D4-6318F8D60518}"/>
              </a:ext>
            </a:extLst>
          </p:cNvPr>
          <p:cNvSpPr/>
          <p:nvPr/>
        </p:nvSpPr>
        <p:spPr>
          <a:xfrm>
            <a:off x="1120589" y="2437669"/>
            <a:ext cx="8588186" cy="25022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7F4339E-7E80-3433-6F0B-8C6BA4DD00E6}"/>
              </a:ext>
            </a:extLst>
          </p:cNvPr>
          <p:cNvSpPr txBox="1"/>
          <p:nvPr/>
        </p:nvSpPr>
        <p:spPr>
          <a:xfrm>
            <a:off x="887506" y="3150196"/>
            <a:ext cx="85881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TEXTURAS E MATERIAIS NO DESIGN DE INTERIORES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6A731A09-1E93-76FD-8516-F81C60ACFF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5005" y="3263253"/>
            <a:ext cx="2502273" cy="85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726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B05728B-929F-2F4B-1439-B1E8F23FB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9504722-3430-BFEB-4D00-792B5435B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13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72E8DA6-BC29-AE0F-76F4-0183A65E356B}"/>
              </a:ext>
            </a:extLst>
          </p:cNvPr>
          <p:cNvSpPr txBox="1"/>
          <p:nvPr/>
        </p:nvSpPr>
        <p:spPr>
          <a:xfrm>
            <a:off x="992843" y="1044270"/>
            <a:ext cx="79965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2: TEXTURAS E MATERIAIS NO DESIGN DE INTERIORES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F837E2D-6183-E13E-3D84-9573127A3353}"/>
              </a:ext>
            </a:extLst>
          </p:cNvPr>
          <p:cNvSpPr txBox="1"/>
          <p:nvPr/>
        </p:nvSpPr>
        <p:spPr>
          <a:xfrm>
            <a:off x="867338" y="2834016"/>
            <a:ext cx="8122023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As texturas e os materiais são essenciais para criar profundidade, conforto e personalidade em um espaço. Elas vão além da estética, transmitindo sensações táteis e visuais.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O papel das texturas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Texturas lisas</a:t>
            </a:r>
            <a:r>
              <a:rPr lang="pt-BR" sz="2400" dirty="0">
                <a:latin typeface="Candara Light" panose="020E0502030303020204" pitchFamily="34" charset="0"/>
              </a:rPr>
              <a:t>: Transmitem modernidade e sofisticação. Ideais para espaços minimalistas.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Texturas rugosas</a:t>
            </a:r>
            <a:r>
              <a:rPr lang="pt-BR" sz="2400" dirty="0">
                <a:latin typeface="Candara Light" panose="020E0502030303020204" pitchFamily="34" charset="0"/>
              </a:rPr>
              <a:t>: Passam sensação de aconchego e naturalidade. Perfeitas para estilos rústicos ou industriais.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Materiais mais usados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Madeira</a:t>
            </a:r>
            <a:r>
              <a:rPr lang="pt-BR" sz="2400" dirty="0">
                <a:latin typeface="Candara Light" panose="020E0502030303020204" pitchFamily="34" charset="0"/>
              </a:rPr>
              <a:t>: Versátil, atemporal e aconchegante. Disponível em diferentes tons e acabamentos.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Vidro</a:t>
            </a:r>
            <a:r>
              <a:rPr lang="pt-BR" sz="2400" dirty="0">
                <a:latin typeface="Candara Light" panose="020E0502030303020204" pitchFamily="34" charset="0"/>
              </a:rPr>
              <a:t>: Proporciona leveza e modernidade, ampliando a luz natural.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Metal</a:t>
            </a:r>
            <a:r>
              <a:rPr lang="pt-BR" sz="2400" dirty="0">
                <a:latin typeface="Candara Light" panose="020E0502030303020204" pitchFamily="34" charset="0"/>
              </a:rPr>
              <a:t>: Contribui com um toque industrial ou contemporâneo, dependendo do acabamento.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Tecido</a:t>
            </a:r>
            <a:r>
              <a:rPr lang="pt-BR" sz="2400" dirty="0">
                <a:latin typeface="Candara Light" panose="020E0502030303020204" pitchFamily="34" charset="0"/>
              </a:rPr>
              <a:t>: Dos sofás às cortinas, tecidos como linho, algodão e veludo trazem conforto e elegância.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Cerâmica</a:t>
            </a:r>
            <a:r>
              <a:rPr lang="pt-BR" sz="2400" dirty="0">
                <a:latin typeface="Candara Light" panose="020E0502030303020204" pitchFamily="34" charset="0"/>
              </a:rPr>
              <a:t>: Muito usada em pisos e revestimentos, une praticidade e estilo.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D02AEA9-9649-F32D-30F2-D1BFFDA065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59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A2722-4E5F-F901-CF8A-26CC1E1E2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AEDF435-84CB-31B6-3E5D-CA6F10FD7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479F217-08B6-0B1F-32A0-2C98DFA1E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14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E992B70-27FA-6748-297F-8FB4BEA71C52}"/>
              </a:ext>
            </a:extLst>
          </p:cNvPr>
          <p:cNvSpPr txBox="1"/>
          <p:nvPr/>
        </p:nvSpPr>
        <p:spPr>
          <a:xfrm>
            <a:off x="992843" y="1044270"/>
            <a:ext cx="79965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2: TEXTURAS E MATERIAIS NO DESIGN DE INTERIORES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926E465-1808-9B41-E63D-9935F4DE1F41}"/>
              </a:ext>
            </a:extLst>
          </p:cNvPr>
          <p:cNvSpPr txBox="1"/>
          <p:nvPr/>
        </p:nvSpPr>
        <p:spPr>
          <a:xfrm>
            <a:off x="867338" y="2834016"/>
            <a:ext cx="812202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Como combinar diferentes texturas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A chave é o equilíbrio: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Misture superfícies lisas com texturas mais marcantes.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Use materiais contrastantes, como madeira e metal, para criar dinamismo.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Evite excesso de elementos com texturas muito complexas em espaços pequenos.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Sustentabilidade no design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Optar por materiais reciclados ou de fontes renováveis não só é uma escolha responsável, mas também agrega autenticidade ao ambiente. Bambus, tecidos orgânicos e móveis reaproveitados são excelentes opções.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83CA15A-49E9-3668-93DC-F18647A724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38ED9E6-5BE3-FEC6-6AB4-E404BEC86B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646" y="8900609"/>
            <a:ext cx="4455908" cy="29645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82064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0A58F2-A5F7-743B-2C6C-C9CA380EE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CDE2AA9-0347-8FDE-7971-1725138841B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 flipH="1">
            <a:off x="0" y="-17930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3A01639-0B9D-E0C6-92F3-169DA880C363}"/>
              </a:ext>
            </a:extLst>
          </p:cNvPr>
          <p:cNvSpPr/>
          <p:nvPr/>
        </p:nvSpPr>
        <p:spPr>
          <a:xfrm>
            <a:off x="6633882" y="0"/>
            <a:ext cx="3074893" cy="12801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A93C09F-7078-777E-5D37-5589E83E5134}"/>
              </a:ext>
            </a:extLst>
          </p:cNvPr>
          <p:cNvSpPr txBox="1"/>
          <p:nvPr/>
        </p:nvSpPr>
        <p:spPr>
          <a:xfrm>
            <a:off x="7028329" y="167824"/>
            <a:ext cx="21784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0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03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5A8DA8B-8299-4B2D-F3ED-B455D6050800}"/>
              </a:ext>
            </a:extLst>
          </p:cNvPr>
          <p:cNvSpPr/>
          <p:nvPr/>
        </p:nvSpPr>
        <p:spPr>
          <a:xfrm>
            <a:off x="1120589" y="2437669"/>
            <a:ext cx="8588186" cy="25022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9B0DAEB-009E-6BCE-2A56-13D60EB54115}"/>
              </a:ext>
            </a:extLst>
          </p:cNvPr>
          <p:cNvSpPr txBox="1"/>
          <p:nvPr/>
        </p:nvSpPr>
        <p:spPr>
          <a:xfrm>
            <a:off x="726141" y="3396417"/>
            <a:ext cx="8480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CIRCULAÇÃO NOS AMBIENTES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EC8EC10D-C95E-D6B6-2D21-C871A3301B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9674" y="3268584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76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F81CB6F-77F5-C4EE-132D-BB84750CB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68D4838-8F76-D615-E4BA-5826B87F9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16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580106C-3E4B-B61D-C71E-0ED635C3BEE6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3: CIRCULAÇÃO NOS AMBIENTES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B6C6ADF-92DE-4E30-5B0D-B5F5C487E39F}"/>
              </a:ext>
            </a:extLst>
          </p:cNvPr>
          <p:cNvSpPr txBox="1"/>
          <p:nvPr/>
        </p:nvSpPr>
        <p:spPr>
          <a:xfrm>
            <a:off x="867338" y="2834016"/>
            <a:ext cx="8122023" cy="735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Um bom design de interiores não é apenas bonito, mas também funcional. A circulação é um elemento-chave para garantir que os espaços sejam confortáveis e utilizáveis.</a:t>
            </a:r>
          </a:p>
          <a:p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Por que a circulação é importante?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Um ambiente mal planejado, com móveis excessivos ou mal posicionados, pode gerar desconforto e reduzir a funcionalidade do espaço.</a:t>
            </a:r>
          </a:p>
          <a:p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Medidas ideais de circulação</a:t>
            </a:r>
          </a:p>
          <a:p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Entre móveis grandes</a:t>
            </a:r>
            <a:r>
              <a:rPr lang="pt-BR" sz="2400" dirty="0">
                <a:latin typeface="Candara Light" panose="020E0502030303020204" pitchFamily="34" charset="0"/>
              </a:rPr>
              <a:t>: Deixe ao menos 60 cm para passagem confortável.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Corredores</a:t>
            </a:r>
            <a:r>
              <a:rPr lang="pt-BR" sz="2400" dirty="0">
                <a:latin typeface="Candara Light" panose="020E0502030303020204" pitchFamily="34" charset="0"/>
              </a:rPr>
              <a:t>: Devem ter no mínimo 90 cm de largura.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Ao redor da cama</a:t>
            </a:r>
            <a:r>
              <a:rPr lang="pt-BR" sz="2400" dirty="0">
                <a:latin typeface="Candara Light" panose="020E0502030303020204" pitchFamily="34" charset="0"/>
              </a:rPr>
              <a:t>: Mantenha 60 cm para facilitar o movimento.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400" dirty="0">
              <a:latin typeface="Candara Light" panose="020E0502030303020204" pitchFamily="34" charset="0"/>
            </a:endParaRPr>
          </a:p>
          <a:p>
            <a:pPr algn="r"/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1C9AEDF-0E29-4008-5401-10E2AFBE5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799A2B3-8AC3-5046-AA74-60C5385C5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75" y="9248689"/>
            <a:ext cx="3821324" cy="295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274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8CA6F-B629-037C-655B-A09449DAB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81858E9-8F87-8D37-9E80-4628AE13A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5115064-76F3-7D91-DAEB-2D5F173F9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17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045470C-D275-F68C-CCA9-CB4C8BE45446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3: CIRCULAÇÃO NOS AMBIENTES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449922D-B379-E01F-CACA-BBC4375C2C3E}"/>
              </a:ext>
            </a:extLst>
          </p:cNvPr>
          <p:cNvSpPr txBox="1"/>
          <p:nvPr/>
        </p:nvSpPr>
        <p:spPr>
          <a:xfrm>
            <a:off x="867338" y="2834016"/>
            <a:ext cx="812202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Planejamento de ambientes fluídos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Em espaços pequenos, opte por móveis multifuncionais.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Use tapetes para delimitar áreas, mantendo uma passagem clara.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Invista em móveis proporcionais ao tamanho do ambiente.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Exemplos práticos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Sala de estar</a:t>
            </a:r>
            <a:r>
              <a:rPr lang="pt-BR" sz="2400" dirty="0">
                <a:latin typeface="Candara Light" panose="020E0502030303020204" pitchFamily="34" charset="0"/>
              </a:rPr>
              <a:t>: Sofás e cadeiras devem ser dispostos de forma a permitir uma conversa confortável, deixando espaço para movimentação.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Cozinha</a:t>
            </a:r>
            <a:r>
              <a:rPr lang="pt-BR" sz="2400" dirty="0">
                <a:latin typeface="Candara Light" panose="020E0502030303020204" pitchFamily="34" charset="0"/>
              </a:rPr>
              <a:t>: Organize bancadas, fogão e pia em formato triangular para facilitar o uso diário.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7EEFAFF-0BAF-7A5F-9B78-C768FF817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E7EC119-603A-FD7C-EB46-D93D66A705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99" y="8803342"/>
            <a:ext cx="7999462" cy="27209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20217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C4675D-6D6F-1B22-C4CF-78D57804A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4823BAD-960E-C207-E805-3F565C1121A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 flipH="1">
            <a:off x="0" y="-17930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DD4E73A9-D4E5-7166-F629-5790CC0D5889}"/>
              </a:ext>
            </a:extLst>
          </p:cNvPr>
          <p:cNvSpPr/>
          <p:nvPr/>
        </p:nvSpPr>
        <p:spPr>
          <a:xfrm>
            <a:off x="6633882" y="0"/>
            <a:ext cx="3074893" cy="12801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2D521C7-DABC-6501-3F66-EA6B3BDE2025}"/>
              </a:ext>
            </a:extLst>
          </p:cNvPr>
          <p:cNvSpPr txBox="1"/>
          <p:nvPr/>
        </p:nvSpPr>
        <p:spPr>
          <a:xfrm>
            <a:off x="7028329" y="167824"/>
            <a:ext cx="21784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0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04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ECA4070-A3AA-C960-77E8-6CD6C55AAECC}"/>
              </a:ext>
            </a:extLst>
          </p:cNvPr>
          <p:cNvSpPr/>
          <p:nvPr/>
        </p:nvSpPr>
        <p:spPr>
          <a:xfrm>
            <a:off x="1120589" y="2437669"/>
            <a:ext cx="8588186" cy="2494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D4A922B-C00E-4361-2C9C-030AF105700B}"/>
              </a:ext>
            </a:extLst>
          </p:cNvPr>
          <p:cNvSpPr txBox="1"/>
          <p:nvPr/>
        </p:nvSpPr>
        <p:spPr>
          <a:xfrm>
            <a:off x="726141" y="3388232"/>
            <a:ext cx="8480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ESTILOS DE DECORAÇÃO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E5830890-3494-416A-D5DE-14B7D737BB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30226" y="3260399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43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1F398-2915-3783-5F98-E7E9E3DC6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F9B8DC8-6377-533D-F2C8-DFCB0D157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155B237-8603-5B91-A494-7A56F9130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19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7DFF9C9-CE3B-0356-798F-CB223F37A756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4: ESTILOS DE DECORAÇÃO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ED76BEA-6AE4-D415-9019-3F5F18136F87}"/>
              </a:ext>
            </a:extLst>
          </p:cNvPr>
          <p:cNvSpPr txBox="1"/>
          <p:nvPr/>
        </p:nvSpPr>
        <p:spPr>
          <a:xfrm>
            <a:off x="867338" y="2834016"/>
            <a:ext cx="812202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Definir um estilo de decoração é como escolher uma identidade para o ambiente. Ele reflete sua personalidade, preferências e necessidades. Neste capítulo, exploraremos alguns dos estilos mais populares e como incorporá-los ao seu lar.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Minimalista: Menos é mais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Características principais</a:t>
            </a:r>
            <a:r>
              <a:rPr lang="pt-BR" sz="2400" dirty="0">
                <a:latin typeface="Candara Light" panose="020E0502030303020204" pitchFamily="34" charset="0"/>
              </a:rPr>
              <a:t>: Simplicidade, linhas limpas, paleta de cores neutras e poucos objetos decorativos.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Vantagens</a:t>
            </a:r>
            <a:r>
              <a:rPr lang="pt-BR" sz="2400" dirty="0">
                <a:latin typeface="Candara Light" panose="020E0502030303020204" pitchFamily="34" charset="0"/>
              </a:rPr>
              <a:t>: Ambientes claros, organizados e tranquilos.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Dica prática</a:t>
            </a:r>
            <a:r>
              <a:rPr lang="pt-BR" sz="2400" dirty="0">
                <a:latin typeface="Candara Light" panose="020E0502030303020204" pitchFamily="34" charset="0"/>
              </a:rPr>
              <a:t>: Invista em móveis funcionais e elimine excessos. Prefira qualidade em vez de quantidade.</a:t>
            </a: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16FD146-3BFD-DBC6-E13A-C3B926B6B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82A090F-9139-EC2A-7BE6-73246B0B1F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862" y="7978588"/>
            <a:ext cx="5957476" cy="37787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06595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FF993B8C-0703-DF07-B03E-3B206DEA482E}"/>
              </a:ext>
            </a:extLst>
          </p:cNvPr>
          <p:cNvSpPr/>
          <p:nvPr/>
        </p:nvSpPr>
        <p:spPr>
          <a:xfrm>
            <a:off x="6633883" y="0"/>
            <a:ext cx="2967318" cy="12801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BE5E8B9-06B1-ACDE-09FD-53B31CB003C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 flipH="1">
            <a:off x="0" y="-17930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7EEAB3B-FBE5-07B0-B4FA-15E926B510D5}"/>
              </a:ext>
            </a:extLst>
          </p:cNvPr>
          <p:cNvSpPr/>
          <p:nvPr/>
        </p:nvSpPr>
        <p:spPr>
          <a:xfrm>
            <a:off x="950257" y="2310497"/>
            <a:ext cx="8650944" cy="2582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8C0D0A7-806F-274C-09E1-C46A95818377}"/>
              </a:ext>
            </a:extLst>
          </p:cNvPr>
          <p:cNvSpPr txBox="1"/>
          <p:nvPr/>
        </p:nvSpPr>
        <p:spPr>
          <a:xfrm>
            <a:off x="1961030" y="3063272"/>
            <a:ext cx="739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O QUE É DESIGN DE INTERIORES E POR QUE ELE IMPORTA 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DF72D04-0A92-8C9E-E4D9-D061CA423DD7}"/>
              </a:ext>
            </a:extLst>
          </p:cNvPr>
          <p:cNvSpPr txBox="1"/>
          <p:nvPr/>
        </p:nvSpPr>
        <p:spPr>
          <a:xfrm>
            <a:off x="6633883" y="862861"/>
            <a:ext cx="3074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INTRODUÇÃO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ECDB83D9-5ACF-CFF8-4E9B-F84BF3E1C1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9342" y="3141412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01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526642-62C5-B975-FDD8-458F30204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C7000949-E0EA-1859-7A35-5C745B2D4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57CEBFA-28B9-3608-EB5C-E03C36A90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20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A90BBBB-90F7-134C-00CD-9391D2D0F8C7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4: ESTILOS DE DECORAÇÃO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3F6E7C2-8BA2-AB24-181A-D78135A989C6}"/>
              </a:ext>
            </a:extLst>
          </p:cNvPr>
          <p:cNvSpPr txBox="1"/>
          <p:nvPr/>
        </p:nvSpPr>
        <p:spPr>
          <a:xfrm>
            <a:off x="867338" y="2834016"/>
            <a:ext cx="812202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Industrial: O charme do bruto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Características principais</a:t>
            </a:r>
            <a:r>
              <a:rPr lang="pt-BR" sz="2400" dirty="0">
                <a:latin typeface="Candara Light" panose="020E0502030303020204" pitchFamily="34" charset="0"/>
              </a:rPr>
              <a:t>: Elementos expostos (tubulações, tijolos, concreto), tons escuros, metal e madeira rústica.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Vantagens</a:t>
            </a:r>
            <a:r>
              <a:rPr lang="pt-BR" sz="2400" dirty="0">
                <a:latin typeface="Candara Light" panose="020E0502030303020204" pitchFamily="34" charset="0"/>
              </a:rPr>
              <a:t>: Atmosfera moderna e urbana.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Dica prática</a:t>
            </a:r>
            <a:r>
              <a:rPr lang="pt-BR" sz="2400" dirty="0">
                <a:latin typeface="Candara Light" panose="020E0502030303020204" pitchFamily="34" charset="0"/>
              </a:rPr>
              <a:t>: Adicione luminárias metálicas e móveis com acabamento desgastado.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F82623E-E31A-AA22-258D-3CB2B660AC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52AC7BD-1725-79F6-A9E8-C7E576D252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121" y="5944668"/>
            <a:ext cx="7919998" cy="54337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81032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0DD5B-2A78-0373-31C2-2EFF8D770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4103230D-D2BE-161C-7413-3961301EF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9AE8929-2290-55E2-B46B-663EE0C51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21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9F8BD49-92C4-29D5-6170-965BCCA2CBB2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4: ESTILOS DE DECORAÇÃO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37AD2AD-60B5-A0AA-350C-9D8D076FEC32}"/>
              </a:ext>
            </a:extLst>
          </p:cNvPr>
          <p:cNvSpPr txBox="1"/>
          <p:nvPr/>
        </p:nvSpPr>
        <p:spPr>
          <a:xfrm>
            <a:off x="867338" y="2834016"/>
            <a:ext cx="812202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Clássico: Elegância atemporal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Características principais</a:t>
            </a:r>
            <a:r>
              <a:rPr lang="pt-BR" sz="2400" dirty="0">
                <a:latin typeface="Candara Light" panose="020E0502030303020204" pitchFamily="34" charset="0"/>
              </a:rPr>
              <a:t>: Móveis ornamentados, cores neutras, tecidos ricos (como veludo e seda), detalhes em dourado ou prata.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Vantagens</a:t>
            </a:r>
            <a:r>
              <a:rPr lang="pt-BR" sz="2400" dirty="0">
                <a:latin typeface="Candara Light" panose="020E0502030303020204" pitchFamily="34" charset="0"/>
              </a:rPr>
              <a:t>: Transmite sofisticação e luxo.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Dica prática</a:t>
            </a:r>
            <a:r>
              <a:rPr lang="pt-BR" sz="2400" dirty="0">
                <a:latin typeface="Candara Light" panose="020E0502030303020204" pitchFamily="34" charset="0"/>
              </a:rPr>
              <a:t>: Combine móveis antigos com peças modernas para evitar um visual datado.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1CA58C6-B0FF-D351-65F6-F35ECEA23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6C45473-9B64-8610-C354-2AAFCF906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64" y="6220775"/>
            <a:ext cx="7948275" cy="53098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50075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CA2C9-ABE3-37FA-C10E-A8424ACDC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3C2AC9C6-CAEB-FE44-287D-D0723ADA9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434CB42-1D67-02DD-FDAA-1853F8C7A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22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C845F9-0367-F21A-349E-8B32A893F753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4: ESTILOS DE DECORAÇÃO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CC14FEB-1EA6-1F01-818F-420C705431DA}"/>
              </a:ext>
            </a:extLst>
          </p:cNvPr>
          <p:cNvSpPr txBox="1"/>
          <p:nvPr/>
        </p:nvSpPr>
        <p:spPr>
          <a:xfrm>
            <a:off x="867338" y="2834016"/>
            <a:ext cx="812202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Escandinavo: Aconchego e funcionalidade</a:t>
            </a:r>
          </a:p>
          <a:p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Características principais</a:t>
            </a:r>
            <a:r>
              <a:rPr lang="pt-BR" sz="2400" dirty="0">
                <a:latin typeface="Candara Light" panose="020E0502030303020204" pitchFamily="34" charset="0"/>
              </a:rPr>
              <a:t>: Uso de madeira clara, tons suaves, iluminação natural e elementos aconchegantes, como mantas e almofadas.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Vantagens</a:t>
            </a:r>
            <a:r>
              <a:rPr lang="pt-BR" sz="2400" dirty="0">
                <a:latin typeface="Candara Light" panose="020E0502030303020204" pitchFamily="34" charset="0"/>
              </a:rPr>
              <a:t>: Sensação de conforto e praticidade.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Dica prática</a:t>
            </a:r>
            <a:r>
              <a:rPr lang="pt-BR" sz="2400" dirty="0">
                <a:latin typeface="Candara Light" panose="020E0502030303020204" pitchFamily="34" charset="0"/>
              </a:rPr>
              <a:t>: Aposte em plantas naturais e iluminação indireta para um toque acolhedor.</a:t>
            </a: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5149ADA-1F16-FE42-CA4D-F8D903230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D5E1527-7E40-5812-69C8-4EE42B239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11" y="6272381"/>
            <a:ext cx="7948275" cy="53165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59466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20BC0-CF2E-41A8-222D-FE9BE16C3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3B87C6EA-02DB-E192-4913-C02D98C4A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AA59593-3C27-466A-47EB-52F130C9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23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92BABF2-AE87-69A9-E2B0-A9C3448B1DA6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4: ESTILOS DE DECORAÇÃO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60F9605-FDA2-77CB-1B9F-1E81F1B48475}"/>
              </a:ext>
            </a:extLst>
          </p:cNvPr>
          <p:cNvSpPr txBox="1"/>
          <p:nvPr/>
        </p:nvSpPr>
        <p:spPr>
          <a:xfrm>
            <a:off x="867338" y="2834016"/>
            <a:ext cx="812202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Como encontrar seu estilo</a:t>
            </a:r>
          </a:p>
          <a:p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Analise o que você já gosta e valoriza nos ambientes.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Não tenha medo de misturar estilos, desde que eles conversem entre si.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Crie um </a:t>
            </a:r>
            <a:r>
              <a:rPr lang="pt-BR" sz="2400" dirty="0" err="1">
                <a:latin typeface="Candara Light" panose="020E0502030303020204" pitchFamily="34" charset="0"/>
              </a:rPr>
              <a:t>moodboard</a:t>
            </a:r>
            <a:r>
              <a:rPr lang="pt-BR" sz="2400" dirty="0">
                <a:latin typeface="Candara Light" panose="020E0502030303020204" pitchFamily="34" charset="0"/>
              </a:rPr>
              <a:t> (painel de inspirações, com elementos que lhe sejam agradáveis) com imagens de revistas ou da internet.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6165ABB-DB90-8073-0C63-B1BA0FCA7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E24155B-C726-11A7-3666-4DB7D77D43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632" y="6040033"/>
            <a:ext cx="5825156" cy="582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644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694CE1D-EDDD-349F-BFD8-7FD21CA3B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E07B842-3150-D0CA-17DD-000F06FC8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24</a:t>
            </a:fld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2B8D384-637F-72D1-C323-47D3402C5FEA}"/>
              </a:ext>
            </a:extLst>
          </p:cNvPr>
          <p:cNvSpPr/>
          <p:nvPr/>
        </p:nvSpPr>
        <p:spPr>
          <a:xfrm>
            <a:off x="6633882" y="0"/>
            <a:ext cx="3074893" cy="1281953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6C45F27-4F4F-0A04-AD8F-FD534E51D0D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 flipH="1">
            <a:off x="0" y="-17930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4BE360E6-3266-6B91-5C77-96DC5EAF36AD}"/>
              </a:ext>
            </a:extLst>
          </p:cNvPr>
          <p:cNvSpPr/>
          <p:nvPr/>
        </p:nvSpPr>
        <p:spPr>
          <a:xfrm>
            <a:off x="842681" y="2437669"/>
            <a:ext cx="8866094" cy="25022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D7D97B0-B686-AB0E-A18E-C89A486BEB77}"/>
              </a:ext>
            </a:extLst>
          </p:cNvPr>
          <p:cNvSpPr txBox="1"/>
          <p:nvPr/>
        </p:nvSpPr>
        <p:spPr>
          <a:xfrm>
            <a:off x="726141" y="3396417"/>
            <a:ext cx="8480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COMPOSIÇÃO DE ELEMENTOS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262E0F7-D380-D358-FEFB-741B354350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766" y="3268585"/>
            <a:ext cx="2502273" cy="84044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7976C80-88B8-62F6-542E-CAFA8AD61DDA}"/>
              </a:ext>
            </a:extLst>
          </p:cNvPr>
          <p:cNvSpPr txBox="1"/>
          <p:nvPr/>
        </p:nvSpPr>
        <p:spPr>
          <a:xfrm>
            <a:off x="7028329" y="167824"/>
            <a:ext cx="21784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0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8618458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E019E-8242-8945-D241-0E0AE338C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9DE8FE9-2630-14EE-3921-F585EEC15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D40FF38-9BF9-ADA1-EF03-CFF5F5DFC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25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AC56604-6A85-E6BC-0382-8C86E29F5CE1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 5: COMPOSIÇÃO DE ELEMENTOS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303890A-EE55-9575-077B-B68B0E4C441C}"/>
              </a:ext>
            </a:extLst>
          </p:cNvPr>
          <p:cNvSpPr txBox="1"/>
          <p:nvPr/>
        </p:nvSpPr>
        <p:spPr>
          <a:xfrm>
            <a:off x="867338" y="2834016"/>
            <a:ext cx="8122023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A composição de elementos é o que transforma um espaço simples em um ambiente visualmente interessante e harmonioso. Aqui estão algumas dicas para equilibrar e organizar os elementos decorativos.</a:t>
            </a:r>
          </a:p>
          <a:p>
            <a:endParaRPr lang="pt-BR" sz="32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A regra do equilíbrio</a:t>
            </a:r>
          </a:p>
          <a:p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Simetria</a:t>
            </a:r>
            <a:r>
              <a:rPr lang="pt-BR" sz="2400" dirty="0">
                <a:latin typeface="Candara Light" panose="020E0502030303020204" pitchFamily="34" charset="0"/>
              </a:rPr>
              <a:t>: Ideal para criar ambientes formais e organizados, como salas de estar com poltronas idênticas.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Assimetria</a:t>
            </a:r>
            <a:r>
              <a:rPr lang="pt-BR" sz="2400" dirty="0">
                <a:latin typeface="Candara Light" panose="020E0502030303020204" pitchFamily="34" charset="0"/>
              </a:rPr>
              <a:t>: Mais dinâmica e casual, funciona bem para composições criativas, como prateleiras.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Peso visual</a:t>
            </a:r>
            <a:r>
              <a:rPr lang="pt-BR" sz="2400" dirty="0">
                <a:latin typeface="Candara Light" panose="020E0502030303020204" pitchFamily="34" charset="0"/>
              </a:rPr>
              <a:t>: Itens maiores ou mais escuros devem ser equilibrados por peças menores ou claras.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81B0500-F396-5C7E-8912-5E5CC5267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28BD0AF-26FF-BA87-93E8-2C7E9C508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36" y="7879939"/>
            <a:ext cx="6734732" cy="407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762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AF176-04A8-0FE1-1304-BF95F2597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FB19C763-EEC0-FED6-B435-4E7C5E0A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298C21E-7066-1D5A-47DA-1DCD14AA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26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C09016-2343-DD86-303A-5218ADDD2EC6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 5: COMPOSIÇÃO DE ELEMENTOS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70894AC-EB18-DCC5-5144-7A5EAEF75D19}"/>
              </a:ext>
            </a:extLst>
          </p:cNvPr>
          <p:cNvSpPr txBox="1"/>
          <p:nvPr/>
        </p:nvSpPr>
        <p:spPr>
          <a:xfrm>
            <a:off x="867338" y="2834016"/>
            <a:ext cx="812202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O papel da iluminação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Natural</a:t>
            </a:r>
            <a:r>
              <a:rPr lang="pt-BR" sz="2400" dirty="0">
                <a:latin typeface="Candara Light" panose="020E0502030303020204" pitchFamily="34" charset="0"/>
              </a:rPr>
              <a:t>: Use cortinas leves para aproveitar ao máximo a luz do dia.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Artificial</a:t>
            </a:r>
            <a:r>
              <a:rPr lang="pt-BR" sz="2400" dirty="0">
                <a:latin typeface="Candara Light" panose="020E0502030303020204" pitchFamily="34" charset="0"/>
              </a:rPr>
              <a:t>: Combine diferentes tipos de iluminação (geral, focal e decorativa) para criar camadas de luz.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A iluminação de um ambiente, em geral combina elementos naturais (que devem ser explorados), com artificiais (para estes, existem atualmente uma infinidade de opções acessíveis).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3200" dirty="0">
              <a:latin typeface="Candara Light" panose="020E0502030303020204" pitchFamily="34" charset="0"/>
            </a:endParaRP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BA06B60-D5D1-DFC6-67F8-6A0B5AF16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B44A5C0-7D24-9A03-3F5C-2FB4C1932C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398" y="6731708"/>
            <a:ext cx="3240406" cy="48694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314559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26401-A771-D08E-2E57-0DFF51208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FE99C39F-5DCC-3098-B0D1-4F95D9FD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CD0DC2-9397-AAF2-7016-38F4DC84E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27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C71A098-B8F7-52A4-FB7D-1FAEB260A7FA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 5: COMPOSIÇÃO DE ELEMENTOS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13644A3-21D9-7893-1988-BE00F359BE61}"/>
              </a:ext>
            </a:extLst>
          </p:cNvPr>
          <p:cNvSpPr txBox="1"/>
          <p:nvPr/>
        </p:nvSpPr>
        <p:spPr>
          <a:xfrm>
            <a:off x="867338" y="2834016"/>
            <a:ext cx="81220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A escolha dos acessórios</a:t>
            </a:r>
          </a:p>
          <a:p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Tapetes</a:t>
            </a:r>
            <a:r>
              <a:rPr lang="pt-BR" sz="2400" dirty="0">
                <a:latin typeface="Candara Light" panose="020E0502030303020204" pitchFamily="34" charset="0"/>
              </a:rPr>
              <a:t>: Devem delimitar áreas. Um tapete grande pode unificar um espaço, enquanto um pequeno pode segmentá-lo.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Cortinas</a:t>
            </a:r>
            <a:r>
              <a:rPr lang="pt-BR" sz="2400" dirty="0">
                <a:latin typeface="Candara Light" panose="020E0502030303020204" pitchFamily="34" charset="0"/>
              </a:rPr>
              <a:t>: Longas dão sensação de altura, enquanto curtas são ideais para espaços compactos.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Plantas</a:t>
            </a:r>
            <a:r>
              <a:rPr lang="pt-BR" sz="2400" dirty="0">
                <a:latin typeface="Candara Light" panose="020E0502030303020204" pitchFamily="34" charset="0"/>
              </a:rPr>
              <a:t>: Trazem vida e frescor ao ambiente. Escolha espécies que se adaptem à luz disponível.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3200" dirty="0">
              <a:latin typeface="Candara Light" panose="020E0502030303020204" pitchFamily="34" charset="0"/>
            </a:endParaRP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85E660E-B931-3D5A-4281-BB550F4ED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3821B68-358E-5AF8-F132-8C8834C1FD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46" y="6400800"/>
            <a:ext cx="7769310" cy="51775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08639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C65D69-9890-A37C-220C-EEC5AE5C5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48510C46-9845-F06F-9A76-FC2C58A2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CC8E236-2539-F348-517B-6DC5AFB17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28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2C5BC8A-9FCF-6D93-0A50-466AD53D28A6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 5: COMPOSIÇÃO DE ELEMENTOS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30AD366-1F78-1C28-4DFE-BA4550920650}"/>
              </a:ext>
            </a:extLst>
          </p:cNvPr>
          <p:cNvSpPr txBox="1"/>
          <p:nvPr/>
        </p:nvSpPr>
        <p:spPr>
          <a:xfrm>
            <a:off x="867338" y="2834016"/>
            <a:ext cx="81220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Princípios para organizar espaços</a:t>
            </a:r>
          </a:p>
          <a:p>
            <a:pPr algn="just"/>
            <a:endParaRPr lang="pt-BR" sz="28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Use a regra dos terços: agrupe itens em números ímpares, como três velas, ou três quadros.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Priorize a funcionalidade: cada item deve ter um propósito, decorativo ou prático.</a:t>
            </a: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C6D6CE4-8CA6-4D56-0A56-C8F2BF5AF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A493E70-930D-2D7B-7B76-D67B57A3A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843" y="5913397"/>
            <a:ext cx="7948275" cy="52936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903420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AE6DD425-77E8-A8A6-F864-85748E96D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742C7DE-DBD7-54C8-CDF5-1A978EBAD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29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EEAE3EB-A22D-1B91-4DD1-85F6EE5079B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 flipH="1">
            <a:off x="0" y="-17930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255E1A7B-87AD-8325-6E5E-B7B6967A427E}"/>
              </a:ext>
            </a:extLst>
          </p:cNvPr>
          <p:cNvSpPr/>
          <p:nvPr/>
        </p:nvSpPr>
        <p:spPr>
          <a:xfrm>
            <a:off x="6633882" y="0"/>
            <a:ext cx="3074893" cy="12801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1D18C64-8855-4896-0BD2-7FC4EBF1ED53}"/>
              </a:ext>
            </a:extLst>
          </p:cNvPr>
          <p:cNvSpPr txBox="1"/>
          <p:nvPr/>
        </p:nvSpPr>
        <p:spPr>
          <a:xfrm>
            <a:off x="7028329" y="167824"/>
            <a:ext cx="21784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0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06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8071D03-7AA1-C39B-FBB2-48FDE6E8FA2C}"/>
              </a:ext>
            </a:extLst>
          </p:cNvPr>
          <p:cNvSpPr/>
          <p:nvPr/>
        </p:nvSpPr>
        <p:spPr>
          <a:xfrm>
            <a:off x="842683" y="2437669"/>
            <a:ext cx="8866092" cy="2520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2B33706-5FD0-5EC9-6C35-1763D4AE7819}"/>
              </a:ext>
            </a:extLst>
          </p:cNvPr>
          <p:cNvSpPr txBox="1"/>
          <p:nvPr/>
        </p:nvSpPr>
        <p:spPr>
          <a:xfrm>
            <a:off x="1427629" y="3159161"/>
            <a:ext cx="7779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APROVEITAMENTO DE ELEMENTOS QUE VOCÊ JÁ POSSUI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B0ABE776-E6C0-BFF3-B181-B318E51230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766" y="3268584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48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51B59AF-0862-7433-9480-F1CCA5520AC7}"/>
              </a:ext>
            </a:extLst>
          </p:cNvPr>
          <p:cNvSpPr txBox="1"/>
          <p:nvPr/>
        </p:nvSpPr>
        <p:spPr>
          <a:xfrm>
            <a:off x="992843" y="1044270"/>
            <a:ext cx="79965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INTRODUÇÃO: O Q	UE É DESIGN DE INTERIORES E POR QUE ELE IMPORTA 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75EDC24-0D95-3E91-2493-DC39C95A7C7A}"/>
              </a:ext>
            </a:extLst>
          </p:cNvPr>
          <p:cNvSpPr txBox="1"/>
          <p:nvPr/>
        </p:nvSpPr>
        <p:spPr>
          <a:xfrm>
            <a:off x="867338" y="2834016"/>
            <a:ext cx="8122023" cy="8340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O design de interiores vai muito além de escolher móveis bonitos ou fazer obras caras e complicadas.  Ele é a arte e a ciência de planejar e decorar espaços para que sejam funcionais, confortáveis e esteticamente agradáveis.  Um ambiente bem projetado tem o poder de melhorar o nosso bem estar, aumentar nossa produtividade e até mesmo transformar o nosso humor.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Se você já se sentiu inspirado ao entrar em um ambiente harmonioso, ou mesmo, desconfortável em um espaço desorganizado, então já experimentou o impacto do design de interiores em sua vida.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Por que este e-book foi criado?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Muitas pessoas acreditam que decorar a própria casa é uma tarefa complicada, que exige grandes investimentos ou a contratação de profissionais caros.  Este e-book foi desenvolvido para mostrar que isso não é verdade.  Com dicas simples e práticas, você ´pode transformar o lugar onde vive em um espaço que reflete sua personalidade e atende as suas necessidades, sem complicação e dentro do seu orçamento.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BC9E804-9D98-1498-AD52-5B12F163C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897544-5BBA-3751-DF05-BFAE13413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</a:t>
            </a:fld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AF12040-E352-8C19-EAAC-CC0D07770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2276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1733D-1395-20AD-9F58-1B6A71694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18A6272-08A5-96E8-1BED-2CA0BB22D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0096DF7-694D-7733-D570-A4B818D78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30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21E6A4B-7B4E-8E35-1666-0C9A40745B9F}"/>
              </a:ext>
            </a:extLst>
          </p:cNvPr>
          <p:cNvSpPr txBox="1"/>
          <p:nvPr/>
        </p:nvSpPr>
        <p:spPr>
          <a:xfrm>
            <a:off x="992843" y="1044270"/>
            <a:ext cx="79965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 6: APROVEITAMENTO DE ELEMENTOS QUE VOCÊ JÁ POSSUI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975822E-5FBA-2765-275B-AA929E39345E}"/>
              </a:ext>
            </a:extLst>
          </p:cNvPr>
          <p:cNvSpPr txBox="1"/>
          <p:nvPr/>
        </p:nvSpPr>
        <p:spPr>
          <a:xfrm>
            <a:off x="867338" y="2834016"/>
            <a:ext cx="8122023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Antes de investir em novas peças, avalie o que você já tem em casa. Muitas vezes, uma simples reorganização ou personalização pode transformar completamente o ambiente.</a:t>
            </a:r>
          </a:p>
          <a:p>
            <a:endParaRPr lang="pt-BR" sz="32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Reaproveitando móveis antigos</a:t>
            </a:r>
          </a:p>
          <a:p>
            <a:pPr algn="just"/>
            <a:endParaRPr lang="pt-BR" sz="28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Pinte ou lixe um móvel antigo para dar um visual renovado.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Troque os puxadores de gavetas para um toque moderno.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Use móveis de um cômodo em outro (exemplo: um baú pode virar uma mesa de centro).</a:t>
            </a:r>
          </a:p>
          <a:p>
            <a:endParaRPr lang="pt-BR" sz="3200" dirty="0">
              <a:latin typeface="Candara Light" panose="020E0502030303020204" pitchFamily="34" charset="0"/>
            </a:endParaRP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2C70884-0D6F-4E87-856A-0D8E5FA4C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EFE7A7B-2D8C-ACA9-4C23-5C857632DC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38" y="7789219"/>
            <a:ext cx="3760247" cy="25022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881843C-DF75-7B51-9147-2389DDD9A9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57" y="7789219"/>
            <a:ext cx="4188761" cy="31641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272406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81DAD-3E78-E20A-B68B-F48B3A9F9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E4DC899-619E-FBAB-7A32-C8F44C3B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2AED8AD-E0A3-CB7F-51F7-50543BEA1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31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2605FB2-15D1-CB78-0085-EAE49C08CE6C}"/>
              </a:ext>
            </a:extLst>
          </p:cNvPr>
          <p:cNvSpPr txBox="1"/>
          <p:nvPr/>
        </p:nvSpPr>
        <p:spPr>
          <a:xfrm>
            <a:off x="992843" y="1044270"/>
            <a:ext cx="79965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 6: APROVEITAMENTO DE ELEMENTOS QUE VOCÊ JÁ POSSUI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BD13E60-D1DD-1A29-5A55-03EFAAB14126}"/>
              </a:ext>
            </a:extLst>
          </p:cNvPr>
          <p:cNvSpPr txBox="1"/>
          <p:nvPr/>
        </p:nvSpPr>
        <p:spPr>
          <a:xfrm>
            <a:off x="867338" y="2834016"/>
            <a:ext cx="812202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Dando nova vida a objetos decorativos</a:t>
            </a:r>
          </a:p>
          <a:p>
            <a:pPr algn="just"/>
            <a:endParaRPr lang="pt-BR" sz="28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Transforme garrafas de vidro em vasos ou luminárias.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Reorganize livros, intercalando-os com objetos decorativos nas estantes.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Use tecidos ou almofadas para renovar a aparência de sofás e poltronas.</a:t>
            </a:r>
          </a:p>
          <a:p>
            <a:endParaRPr lang="pt-BR" sz="3200" dirty="0">
              <a:latin typeface="Candara Light" panose="020E0502030303020204" pitchFamily="34" charset="0"/>
            </a:endParaRP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795AD47-AD03-F9C1-2E34-AAFEFB9E9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64C00CB-AFB4-614D-6337-9EB1EAAC3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59" y="6191145"/>
            <a:ext cx="3851397" cy="53213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5146DD3-2908-496C-E716-3CEEA2AA0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051" y="7512424"/>
            <a:ext cx="4000067" cy="40000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32076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7CD959-6D2C-16FA-65DC-35D36991C1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BDCF9682-308E-EB96-C1E2-8B5B7FD82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11F6D05-4725-6158-D8C7-39DEDF38E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32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2C703A8-2AC7-8B16-DEAE-0FE413C930F5}"/>
              </a:ext>
            </a:extLst>
          </p:cNvPr>
          <p:cNvSpPr txBox="1"/>
          <p:nvPr/>
        </p:nvSpPr>
        <p:spPr>
          <a:xfrm>
            <a:off x="992843" y="1044270"/>
            <a:ext cx="79965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 6: APROVEITAMENTO DE ELEMENTOS QUE VOCÊ JÁ POSSUI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12FC686-075D-0C32-DE38-199848016255}"/>
              </a:ext>
            </a:extLst>
          </p:cNvPr>
          <p:cNvSpPr txBox="1"/>
          <p:nvPr/>
        </p:nvSpPr>
        <p:spPr>
          <a:xfrm>
            <a:off x="867338" y="2834016"/>
            <a:ext cx="812202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A arte do "faça você mesmo" (DIY)</a:t>
            </a:r>
          </a:p>
          <a:p>
            <a:pPr algn="just"/>
            <a:endParaRPr lang="pt-BR" sz="28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Crie quadros com fotos ou recortes de revistas ou da web..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Monte um painel de memórias com fios e prendedores de papel.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Faça velas ou aromatizadores personalizados com materiais simples.</a:t>
            </a:r>
          </a:p>
          <a:p>
            <a:endParaRPr lang="pt-BR" sz="3200" dirty="0">
              <a:latin typeface="Candara Light" panose="020E0502030303020204" pitchFamily="34" charset="0"/>
            </a:endParaRP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491AD30-C150-5A94-B8F3-FC91258A9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7D51C58-67AE-3E58-895B-766329A73D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94" y="6558112"/>
            <a:ext cx="4064755" cy="40647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78C8A24-2B38-16FB-018E-2D2823E253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617" y="6778198"/>
            <a:ext cx="3850340" cy="38503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292168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A63DE-7EB6-82C9-556A-667493710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4C7D309-6AAF-8283-C92C-66287468F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E0FEFE1-7F54-EE9D-0DD2-A740E811C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33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1961D5C-83C0-BAAC-5141-68DE6955BABC}"/>
              </a:ext>
            </a:extLst>
          </p:cNvPr>
          <p:cNvSpPr txBox="1"/>
          <p:nvPr/>
        </p:nvSpPr>
        <p:spPr>
          <a:xfrm>
            <a:off x="992843" y="1044270"/>
            <a:ext cx="79965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 6: APROVEITAMENTO DE ELEMENTOS QUE VOCÊ JÁ POSSUI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C09EBE8-9DC5-BC18-65BD-AB745AAE3EE3}"/>
              </a:ext>
            </a:extLst>
          </p:cNvPr>
          <p:cNvSpPr txBox="1"/>
          <p:nvPr/>
        </p:nvSpPr>
        <p:spPr>
          <a:xfrm>
            <a:off x="867338" y="2834016"/>
            <a:ext cx="812202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Exemplo de transformação prática</a:t>
            </a:r>
          </a:p>
          <a:p>
            <a:endParaRPr lang="pt-BR" sz="3200" b="1" dirty="0">
              <a:latin typeface="Candara Light" panose="020E0502030303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Imagine sua sala de estar: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Reorganize os móveis para melhorar a circulação.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Substitua capas de almofadas antigas por novas.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Adicione plantas ou objetos que estavam guardados.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Use uma manta ou tecido para destacar o sofá.</a:t>
            </a: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9DC5D56-C278-5F01-CD88-309FD98481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AED8522-945C-C3E0-D53F-AC0B0BA04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445" y="6127225"/>
            <a:ext cx="6842310" cy="54738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765378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F1613C9-9890-12EA-6C59-E3C9034E1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C0B86DB-675A-EC2E-14B1-EAD817272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34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73006FE-62C2-2538-ED72-B575B961CD9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 flipH="1">
            <a:off x="0" y="-17930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E59794CB-9985-C02D-BD20-6CBBB1DB4BA6}"/>
              </a:ext>
            </a:extLst>
          </p:cNvPr>
          <p:cNvSpPr/>
          <p:nvPr/>
        </p:nvSpPr>
        <p:spPr>
          <a:xfrm>
            <a:off x="1120589" y="2437670"/>
            <a:ext cx="8480611" cy="862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6BBCDD7-0046-93A0-9533-8CEBC79FDD67}"/>
              </a:ext>
            </a:extLst>
          </p:cNvPr>
          <p:cNvSpPr txBox="1"/>
          <p:nvPr/>
        </p:nvSpPr>
        <p:spPr>
          <a:xfrm>
            <a:off x="842682" y="2546911"/>
            <a:ext cx="8480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O PODER DE UM LAR BEM PLANEJADO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1A40D5E-F5AD-8131-7091-4DD9F2A95B55}"/>
              </a:ext>
            </a:extLst>
          </p:cNvPr>
          <p:cNvSpPr/>
          <p:nvPr/>
        </p:nvSpPr>
        <p:spPr>
          <a:xfrm>
            <a:off x="6633882" y="0"/>
            <a:ext cx="3074893" cy="12801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98A8B13-22F5-3F07-74D5-735E420D5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651934" y="9661200"/>
            <a:ext cx="2502273" cy="84044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506F7CB-419A-5B46-1387-91D58339F673}"/>
              </a:ext>
            </a:extLst>
          </p:cNvPr>
          <p:cNvSpPr txBox="1"/>
          <p:nvPr/>
        </p:nvSpPr>
        <p:spPr>
          <a:xfrm>
            <a:off x="6633883" y="862861"/>
            <a:ext cx="3074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CONCLUSÃO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BE247353-8298-930E-F0C9-242C5F84ED1D}"/>
              </a:ext>
            </a:extLst>
          </p:cNvPr>
          <p:cNvSpPr/>
          <p:nvPr/>
        </p:nvSpPr>
        <p:spPr>
          <a:xfrm>
            <a:off x="1158637" y="2491457"/>
            <a:ext cx="8527728" cy="24484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B9B60E4-6BF0-E569-71BB-37DC79040F05}"/>
              </a:ext>
            </a:extLst>
          </p:cNvPr>
          <p:cNvSpPr txBox="1"/>
          <p:nvPr/>
        </p:nvSpPr>
        <p:spPr>
          <a:xfrm>
            <a:off x="927847" y="3450275"/>
            <a:ext cx="8480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O PODER DE UM LAR BEM PLANEJADO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3B9BCE06-DDBF-FE3A-2EC5-AADC000946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9674" y="3268585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596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C7841-65A6-395F-5E82-E54A5B32D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CF0EA91A-A76D-A260-D1B2-FA9BA186A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993B469-4C20-2F37-49B2-FFD9D7A0D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35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25791B9-34E7-5C47-D50E-F121E1FC72E1}"/>
              </a:ext>
            </a:extLst>
          </p:cNvPr>
          <p:cNvSpPr txBox="1"/>
          <p:nvPr/>
        </p:nvSpPr>
        <p:spPr>
          <a:xfrm>
            <a:off x="992843" y="1044270"/>
            <a:ext cx="799651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CONCLUSÃO: O PODER DE UM LAR BEM PLANEJADO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966027F-51A1-B0CF-8B2A-1E7730AEF2A8}"/>
              </a:ext>
            </a:extLst>
          </p:cNvPr>
          <p:cNvSpPr txBox="1"/>
          <p:nvPr/>
        </p:nvSpPr>
        <p:spPr>
          <a:xfrm>
            <a:off x="867338" y="2834016"/>
            <a:ext cx="812202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Um ambiente bem planejado não precisa de grandes investimentos para ser transformador. Com conhecimento básico, criatividade e atenção aos detalhes, é possível criar um espaço que seja ao mesmo tempo funcional, bonito e acolhedor.</a:t>
            </a:r>
          </a:p>
          <a:p>
            <a:pPr algn="just"/>
            <a:endParaRPr lang="pt-BR" sz="3200" dirty="0">
              <a:latin typeface="Candara Light" panose="020E0502030303020204" pitchFamily="34" charset="0"/>
            </a:endParaRP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934424E-6700-8031-D090-5D72158F9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587E984-99FB-C324-99F2-074C6B4A3D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966" y="6093199"/>
            <a:ext cx="7867152" cy="45030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744051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A1F48-3EF2-84B8-63A6-C78810C7F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423DA66E-4F9F-632A-A23D-F9B0C3C8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572AA4F-DCC6-6CBF-207F-B3876CB57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36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86E2057-5F55-1A0C-881D-4B3431A5BD9F}"/>
              </a:ext>
            </a:extLst>
          </p:cNvPr>
          <p:cNvSpPr txBox="1"/>
          <p:nvPr/>
        </p:nvSpPr>
        <p:spPr>
          <a:xfrm>
            <a:off x="992843" y="1044270"/>
            <a:ext cx="799651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CONCLUSÃO: O PODER DE UM LAR BEM PLANEJADO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95877DC-BC18-6E69-CB21-735335EC7379}"/>
              </a:ext>
            </a:extLst>
          </p:cNvPr>
          <p:cNvSpPr txBox="1"/>
          <p:nvPr/>
        </p:nvSpPr>
        <p:spPr>
          <a:xfrm>
            <a:off x="867338" y="2834016"/>
            <a:ext cx="812202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Checklist final</a:t>
            </a:r>
          </a:p>
          <a:p>
            <a:pPr algn="just"/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Defina seu estilo de decoração.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Escolha uma paleta de cores e materiais coerentes.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Planeje a circulação antes de adicionar móveis.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Reutilize e valorize elementos que você já possui.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Comece com pequenas mudanças e ajuste conforme necessário.</a:t>
            </a: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Agora é sua vez! Transforme seu lar e aproveite cada cantinho com o seu toque especial.</a:t>
            </a: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FA984F2-7EF4-73BE-822D-562735EFA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54015AB-04F8-14DD-03CA-BF571540B2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082" y="7000291"/>
            <a:ext cx="7126650" cy="47570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406978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9BD65A20-BE04-F33B-583A-15F5F6FE6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194D4CA-97DC-844A-32D5-8BE1610D1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37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3E5DDB5-4B3E-2704-4E51-3871EF3B3C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 flipH="1">
            <a:off x="0" y="-17930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572A7ED1-5BCA-ECE2-9FF7-3E149E9C23E0}"/>
              </a:ext>
            </a:extLst>
          </p:cNvPr>
          <p:cNvSpPr/>
          <p:nvPr/>
        </p:nvSpPr>
        <p:spPr>
          <a:xfrm>
            <a:off x="6633882" y="0"/>
            <a:ext cx="3074893" cy="12801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64434B48-4DE3-BC1D-4136-814C749FC56A}"/>
              </a:ext>
            </a:extLst>
          </p:cNvPr>
          <p:cNvSpPr/>
          <p:nvPr/>
        </p:nvSpPr>
        <p:spPr>
          <a:xfrm>
            <a:off x="1120589" y="2437669"/>
            <a:ext cx="8588186" cy="25022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2A763D3-AEAB-8844-D3F7-1DC7097C6E00}"/>
              </a:ext>
            </a:extLst>
          </p:cNvPr>
          <p:cNvSpPr txBox="1"/>
          <p:nvPr/>
        </p:nvSpPr>
        <p:spPr>
          <a:xfrm>
            <a:off x="842682" y="3396417"/>
            <a:ext cx="8480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AGRADECIMENTOS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7016182-D9DD-1C00-4211-AD4C088C0D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9674" y="3268585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4045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8F691-12D7-327A-ADA8-B9C21D1D8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4CC2F57-8044-2638-6BB8-89A74E6CA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CE433B8-00B2-8A7D-74A1-C9B54EAD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38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5D330DD-848B-16A6-41FC-A9BCC81AC84F}"/>
              </a:ext>
            </a:extLst>
          </p:cNvPr>
          <p:cNvSpPr txBox="1"/>
          <p:nvPr/>
        </p:nvSpPr>
        <p:spPr>
          <a:xfrm>
            <a:off x="992843" y="1044270"/>
            <a:ext cx="799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AGRADECIMENTOS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A6A9DDD-5C60-7249-3151-9274002AFEB0}"/>
              </a:ext>
            </a:extLst>
          </p:cNvPr>
          <p:cNvSpPr txBox="1"/>
          <p:nvPr/>
        </p:nvSpPr>
        <p:spPr>
          <a:xfrm>
            <a:off x="867338" y="2834016"/>
            <a:ext cx="8122023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Este e-book é resultado de um projeto de curso, contudo, representa tudo o que eu acredito quando o assunto é design de interiores: é possível transformar qualquer ambiente em local que seja minimamente agradável para quem nele habita. O ambiente influencia nossas sensações e um olhar um pouco mais cuidadoso, com um pouco de técnica acessível para todos, pode mudar radicalmente o local ao seu redor.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Quero agradecer a Deus, aos meus Pais – que já não estão aqui, mas que me proporcionaram todas as condições para que eu pudesse realizar os meus sonhos – e design de interiores é um destes sonhos.  Sem eles não teria sido possível.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Quero agradecer também à DIO e a CAIXA pela oportunidade de criar este e-book.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Obrigada a você por ter vindo comigo </a:t>
            </a: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até aqui!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ANA V SILVA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F7B243C-BDD6-C1E5-B557-BA1831544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827933E-D78F-545D-03B8-21B0A8B27B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31"/>
          <a:stretch/>
        </p:blipFill>
        <p:spPr>
          <a:xfrm>
            <a:off x="6368516" y="8620063"/>
            <a:ext cx="2497580" cy="28978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28947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E84E24-6B7F-4C18-9F03-118FF05F5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A08CEC8-A8A1-38A5-602F-2BBAD32A9379}"/>
              </a:ext>
            </a:extLst>
          </p:cNvPr>
          <p:cNvSpPr txBox="1"/>
          <p:nvPr/>
        </p:nvSpPr>
        <p:spPr>
          <a:xfrm>
            <a:off x="992843" y="1044270"/>
            <a:ext cx="79965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INTRODUÇÃO: O Q	UE É DESIGN DE INTERIORES E POR QUE ELE IMPORTA 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6D9A559-1583-84FE-2BEC-7012D90DAA15}"/>
              </a:ext>
            </a:extLst>
          </p:cNvPr>
          <p:cNvSpPr txBox="1"/>
          <p:nvPr/>
        </p:nvSpPr>
        <p:spPr>
          <a:xfrm>
            <a:off x="867338" y="2834016"/>
            <a:ext cx="8122023" cy="9202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Para quem este e-book é destinado?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Para quem está começando do zero e não sabe por onde iniciar;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Para quem quer aprender o básico sobre design de interiores sem jargões técnicos;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Para quem deseja reaproveitar o que já tem em casa e fazer mudanças significativas com criatividade.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O que você vai aprender?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Neste e-book exploraremos os principais aspectos do design de interiores de forma descomplicada.  Você aprenderá: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latin typeface="Candara Light" panose="020E0502030303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Como usar cores para criar diferentes efeitos e atmosferas;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A importância das texturas e materiais na criação de ambientes aconchegantes;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Dicas para planejar a circulação e organização dos móveis;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Os estilos de decoração mais populares e como identificar o seu;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Como propor elementos decorativos de forma harmônica;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Candara Light" panose="020E0502030303020204" pitchFamily="34" charset="0"/>
              </a:rPr>
              <a:t>Estratégias para reaproveitar itens que você já possui, economizando dinheiro e valorizando o que é seu.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0233A0-AB62-1CC6-15EB-AC1E83982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8DA9ACA-CB5A-61A1-A1DE-0341E92BE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4</a:t>
            </a:fld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1BD1EAC3-30AB-6652-0724-FF8E6A024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54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380E1-BB95-355B-90AD-521A18BB5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B8636D8-4B3B-4DD3-2322-B126F4E9BBDC}"/>
              </a:ext>
            </a:extLst>
          </p:cNvPr>
          <p:cNvSpPr txBox="1"/>
          <p:nvPr/>
        </p:nvSpPr>
        <p:spPr>
          <a:xfrm>
            <a:off x="992843" y="1044270"/>
            <a:ext cx="79965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INTRODUÇÃO: O Q	UE É DESIGN DE INTERIORES E POR QUE ELE IMPORTA 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867CC7A-F731-33E5-2B87-F00DFF11C740}"/>
              </a:ext>
            </a:extLst>
          </p:cNvPr>
          <p:cNvSpPr txBox="1"/>
          <p:nvPr/>
        </p:nvSpPr>
        <p:spPr>
          <a:xfrm>
            <a:off x="867338" y="2834016"/>
            <a:ext cx="81220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Ao final você terá o conhecimento necessário para come a transformar sua casa em um verdadeiro lar, com estilo,. Conforto e funcionalidade.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Vamos embarcar nessa jornada juntos?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 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ACA42A8-3F5F-D404-AACD-A693FB908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E8F458B-4415-BBCA-6435-E09453C73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5</a:t>
            </a:fld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3B9148F-7CF0-98A4-09F1-122648C2B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7B1DCA8-A61F-FF8D-C016-F4345393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468" y="5710550"/>
            <a:ext cx="8058650" cy="53724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71633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F83B19-00FB-2F31-4998-F6668421B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8F64C0E-D97D-00FB-38CE-1263ACCC256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 flipH="1">
            <a:off x="0" y="-17930"/>
            <a:ext cx="6633882" cy="12837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870E3B9-4E9F-B773-E22F-EECFD30A8778}"/>
              </a:ext>
            </a:extLst>
          </p:cNvPr>
          <p:cNvSpPr/>
          <p:nvPr/>
        </p:nvSpPr>
        <p:spPr>
          <a:xfrm>
            <a:off x="6633882" y="0"/>
            <a:ext cx="3074893" cy="128016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  <a:tint val="66000"/>
                  <a:satMod val="160000"/>
                </a:schemeClr>
              </a:gs>
              <a:gs pos="50000">
                <a:schemeClr val="accent4">
                  <a:lumMod val="75000"/>
                  <a:tint val="44500"/>
                  <a:satMod val="160000"/>
                </a:schemeClr>
              </a:gs>
              <a:gs pos="100000">
                <a:schemeClr val="accent4">
                  <a:lumMod val="75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2D7F1D9-5858-CD01-BCFC-45A7BFA8153B}"/>
              </a:ext>
            </a:extLst>
          </p:cNvPr>
          <p:cNvSpPr txBox="1"/>
          <p:nvPr/>
        </p:nvSpPr>
        <p:spPr>
          <a:xfrm>
            <a:off x="7028329" y="167824"/>
            <a:ext cx="21784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0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01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693BF58-9367-F183-4D6A-31B1BA702CEF}"/>
              </a:ext>
            </a:extLst>
          </p:cNvPr>
          <p:cNvSpPr/>
          <p:nvPr/>
        </p:nvSpPr>
        <p:spPr>
          <a:xfrm>
            <a:off x="1120589" y="2437669"/>
            <a:ext cx="8588186" cy="25022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D20D76D-DA21-8FD4-61B9-732F644DFE52}"/>
              </a:ext>
            </a:extLst>
          </p:cNvPr>
          <p:cNvSpPr txBox="1"/>
          <p:nvPr/>
        </p:nvSpPr>
        <p:spPr>
          <a:xfrm>
            <a:off x="2348753" y="3396417"/>
            <a:ext cx="7691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CORES E SEUS EFEITOS NOS AMBIENTES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DFFE367-C042-4CF8-BD48-98CE87AE3E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9673" y="3268585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5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2369EEF-5083-8499-4AFA-773C3335C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48C8891-C256-6DF6-D8FB-03168B776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7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090E2A4-0987-9A17-B1F0-AD8BAFC88CF7}"/>
              </a:ext>
            </a:extLst>
          </p:cNvPr>
          <p:cNvSpPr txBox="1"/>
          <p:nvPr/>
        </p:nvSpPr>
        <p:spPr>
          <a:xfrm>
            <a:off x="1308847" y="1044270"/>
            <a:ext cx="76805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1: CORES E SEUS EFEITOS NOS AMBIENTES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222E8C6-4F08-A741-6169-75A65297A00B}"/>
              </a:ext>
            </a:extLst>
          </p:cNvPr>
          <p:cNvSpPr txBox="1"/>
          <p:nvPr/>
        </p:nvSpPr>
        <p:spPr>
          <a:xfrm>
            <a:off x="867338" y="2834016"/>
            <a:ext cx="8122023" cy="88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ndara Light" panose="020E0502030303020204" pitchFamily="34" charset="0"/>
              </a:rPr>
              <a:t>As cores são um dos elementos mais impactantes no design de interiores. Elas têm o poder de alterar a percepção de um espaço, criar diferentes atmosferas e influenciar emoções. Entender como utilizá-las estrategicamente é essencial para criar um ambiente harmônico e funcional.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A psicologia das cores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Cada cor carrega um significado psicológico que afeta as emoções e o comportamento: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Vermelho</a:t>
            </a:r>
            <a:r>
              <a:rPr lang="pt-BR" sz="2400" dirty="0">
                <a:latin typeface="Candara Light" panose="020E0502030303020204" pitchFamily="34" charset="0"/>
              </a:rPr>
              <a:t>: Estimula energia, paixão e intensidade. Ideal para salas de jantar ou espaços de convivência, mas deve ser usado com moderação.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Azul</a:t>
            </a:r>
            <a:r>
              <a:rPr lang="pt-BR" sz="2400" dirty="0">
                <a:latin typeface="Candara Light" panose="020E0502030303020204" pitchFamily="34" charset="0"/>
              </a:rPr>
              <a:t>: Transmite tranquilidade e serenidade. Perfeito para quartos e banheiros.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Amarelo</a:t>
            </a:r>
            <a:r>
              <a:rPr lang="pt-BR" sz="2400" dirty="0">
                <a:latin typeface="Candara Light" panose="020E0502030303020204" pitchFamily="34" charset="0"/>
              </a:rPr>
              <a:t>: Representa otimismo e criatividade. É ótimo para cozinhas, mas cores muito vibrantes podem causar ansiedade.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Verde</a:t>
            </a:r>
            <a:r>
              <a:rPr lang="pt-BR" sz="2400" dirty="0">
                <a:latin typeface="Candara Light" panose="020E0502030303020204" pitchFamily="34" charset="0"/>
              </a:rPr>
              <a:t>: Está ligado à natureza e equilíbrio. Funciona bem em qualquer ambiente, especialmente em escritórios e salas.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Neutros</a:t>
            </a:r>
            <a:r>
              <a:rPr lang="pt-BR" sz="2400" dirty="0">
                <a:latin typeface="Candara Light" panose="020E0502030303020204" pitchFamily="34" charset="0"/>
              </a:rPr>
              <a:t>: Como branco, cinza e bege, criam uma base versátil e atemporal.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AD84381-17E0-8912-ADDF-9658746A28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50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B40A62-0C9D-DE75-72E4-64D007A31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A7B5F89-2134-E034-D7C0-DB04EA613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A1CF4AC-EB89-4884-B1C3-36C90E14A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8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E809DCB-717C-B5EF-E16E-3329EFD5A1BB}"/>
              </a:ext>
            </a:extLst>
          </p:cNvPr>
          <p:cNvSpPr txBox="1"/>
          <p:nvPr/>
        </p:nvSpPr>
        <p:spPr>
          <a:xfrm>
            <a:off x="1308847" y="1044270"/>
            <a:ext cx="76805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1: CORES E SEUS EFEITOS NOS AMBIENTES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CE060F6-D67A-8C07-C986-4FC8FD53913F}"/>
              </a:ext>
            </a:extLst>
          </p:cNvPr>
          <p:cNvSpPr txBox="1"/>
          <p:nvPr/>
        </p:nvSpPr>
        <p:spPr>
          <a:xfrm>
            <a:off x="867338" y="2834016"/>
            <a:ext cx="8122023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Cores quentes e frias</a:t>
            </a:r>
          </a:p>
          <a:p>
            <a:endParaRPr lang="pt-BR" sz="2400" b="1" dirty="0">
              <a:latin typeface="Candara Light" panose="020E0502030303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Cores quentes</a:t>
            </a:r>
            <a:r>
              <a:rPr lang="pt-BR" sz="2400" dirty="0">
                <a:latin typeface="Candara Light" panose="020E0502030303020204" pitchFamily="34" charset="0"/>
              </a:rPr>
              <a:t> (vermelho, laranja, amarelo): Trazem energia e aconchego, mas podem fazer o ambiente parecer menor.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Cores frias</a:t>
            </a:r>
            <a:r>
              <a:rPr lang="pt-BR" sz="2400" dirty="0">
                <a:latin typeface="Candara Light" panose="020E0502030303020204" pitchFamily="34" charset="0"/>
              </a:rPr>
              <a:t> (azul, verde, lilás): Criam sensação de amplitude e calma, ideais para ambientes pequenos ou muito iluminados.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pt-BR" sz="2400" dirty="0">
              <a:latin typeface="Candara Light" panose="020E0502030303020204" pitchFamily="34" charset="0"/>
            </a:endParaRPr>
          </a:p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Como criar harmonia</a:t>
            </a:r>
          </a:p>
          <a:p>
            <a:pPr algn="r"/>
            <a:endParaRPr lang="pt-BR" sz="3200" b="1" dirty="0">
              <a:solidFill>
                <a:schemeClr val="accent4">
                  <a:lumMod val="75000"/>
                </a:schemeClr>
              </a:solidFill>
              <a:latin typeface="Candara Light" panose="020E0502030303020204" pitchFamily="34" charset="0"/>
            </a:endParaRPr>
          </a:p>
          <a:p>
            <a:pPr algn="just"/>
            <a:r>
              <a:rPr lang="pt-BR" sz="2400" dirty="0">
                <a:latin typeface="Candara Light" panose="020E0502030303020204" pitchFamily="34" charset="0"/>
              </a:rPr>
              <a:t>Existem três formas básicas de combinar cores:</a:t>
            </a:r>
          </a:p>
          <a:p>
            <a:pPr algn="just"/>
            <a:endParaRPr lang="pt-BR" sz="2400" dirty="0">
              <a:latin typeface="Candara Light" panose="020E0502030303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Paleta monocromática</a:t>
            </a:r>
            <a:r>
              <a:rPr lang="pt-BR" sz="2400" dirty="0">
                <a:latin typeface="Candara Light" panose="020E0502030303020204" pitchFamily="34" charset="0"/>
              </a:rPr>
              <a:t>: Usa variações da mesma cor, criando um visual elegante e discreto.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Paleta complementar</a:t>
            </a:r>
            <a:r>
              <a:rPr lang="pt-BR" sz="2400" dirty="0">
                <a:latin typeface="Candara Light" panose="020E0502030303020204" pitchFamily="34" charset="0"/>
              </a:rPr>
              <a:t>: Combina cores opostas no círculo cromático, gerando contraste e energia.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b="1" dirty="0">
                <a:latin typeface="Candara Light" panose="020E0502030303020204" pitchFamily="34" charset="0"/>
              </a:rPr>
              <a:t>Paleta análoga</a:t>
            </a:r>
            <a:r>
              <a:rPr lang="pt-BR" sz="2400" dirty="0">
                <a:latin typeface="Candara Light" panose="020E0502030303020204" pitchFamily="34" charset="0"/>
              </a:rPr>
              <a:t>: Usa cores vizinhas no círculo cromático, criando uma transição suave.</a:t>
            </a:r>
          </a:p>
          <a:p>
            <a:pPr>
              <a:buFont typeface="+mj-lt"/>
              <a:buAutoNum type="arabicPeriod"/>
            </a:pPr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381655F-89D1-BB98-DED3-0ABB2D74E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19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058A8-DD52-15C5-B85D-9C2647BB0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B5B77682-9300-5C23-4E59-B68912328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DE INTERIORES DESCOMPLICADO    ANA V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9C64DD9-FFFD-B3B7-C754-13380ED5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DE98E-6E99-48B0-8F7E-34A36C58A3E7}" type="slidenum">
              <a:rPr lang="pt-BR" smtClean="0"/>
              <a:t>9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F8CF00B-3A4D-E7EC-2446-BC630D4F7102}"/>
              </a:ext>
            </a:extLst>
          </p:cNvPr>
          <p:cNvSpPr txBox="1"/>
          <p:nvPr/>
        </p:nvSpPr>
        <p:spPr>
          <a:xfrm>
            <a:off x="1308847" y="1044270"/>
            <a:ext cx="76805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CAPÍTULO 1: CORES E SEUS EFEITOS NOS AMBIENTES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A05AD3B-ED72-2F38-EDBD-51847FBE9797}"/>
              </a:ext>
            </a:extLst>
          </p:cNvPr>
          <p:cNvSpPr txBox="1"/>
          <p:nvPr/>
        </p:nvSpPr>
        <p:spPr>
          <a:xfrm>
            <a:off x="867338" y="2834016"/>
            <a:ext cx="8122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4">
                    <a:lumMod val="75000"/>
                  </a:schemeClr>
                </a:solidFill>
                <a:latin typeface="Candara Light" panose="020E0502030303020204" pitchFamily="34" charset="0"/>
              </a:rPr>
              <a:t>Círculo Cromático</a:t>
            </a:r>
          </a:p>
          <a:p>
            <a:endParaRPr lang="pt-BR" sz="2400" b="1" dirty="0">
              <a:latin typeface="Candara Light" panose="020E0502030303020204" pitchFamily="34" charset="0"/>
            </a:endParaRPr>
          </a:p>
          <a:p>
            <a:endParaRPr lang="pt-BR" sz="2400" dirty="0">
              <a:latin typeface="Candara Light" panose="020E0502030303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12CCCD5-AB92-851E-15BB-60FFFA1C8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19076" y="1162658"/>
            <a:ext cx="2502273" cy="840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1CAE6C3-7943-C4A7-E9E4-DA8874EDB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09" r="1098"/>
          <a:stretch/>
        </p:blipFill>
        <p:spPr>
          <a:xfrm>
            <a:off x="708325" y="3853939"/>
            <a:ext cx="8281036" cy="79033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027287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302</TotalTime>
  <Words>2663</Words>
  <Application>Microsoft Office PowerPoint</Application>
  <PresentationFormat>Papel A3 (297 x 420 mm)</PresentationFormat>
  <Paragraphs>310</Paragraphs>
  <Slides>38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Candara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 Valeria Silva</dc:creator>
  <cp:lastModifiedBy>Ana Valeria Silva</cp:lastModifiedBy>
  <cp:revision>37</cp:revision>
  <dcterms:created xsi:type="dcterms:W3CDTF">2025-01-10T12:44:35Z</dcterms:created>
  <dcterms:modified xsi:type="dcterms:W3CDTF">2025-01-10T21:56:05Z</dcterms:modified>
</cp:coreProperties>
</file>

<file path=docProps/thumbnail.jpeg>
</file>